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70" r:id="rId2"/>
    <p:sldId id="262" r:id="rId3"/>
    <p:sldId id="279" r:id="rId4"/>
    <p:sldId id="306" r:id="rId5"/>
    <p:sldId id="280" r:id="rId6"/>
    <p:sldId id="313" r:id="rId7"/>
    <p:sldId id="314" r:id="rId8"/>
    <p:sldId id="315" r:id="rId9"/>
    <p:sldId id="316" r:id="rId10"/>
    <p:sldId id="317" r:id="rId11"/>
    <p:sldId id="288" r:id="rId12"/>
    <p:sldId id="289" r:id="rId13"/>
    <p:sldId id="290" r:id="rId14"/>
    <p:sldId id="291" r:id="rId15"/>
    <p:sldId id="305" r:id="rId16"/>
    <p:sldId id="293" r:id="rId17"/>
    <p:sldId id="27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6600"/>
    <a:srgbClr val="FFFF99"/>
    <a:srgbClr val="003399"/>
    <a:srgbClr val="000099"/>
    <a:srgbClr val="660033"/>
    <a:srgbClr val="660066"/>
    <a:srgbClr val="CC0099"/>
    <a:srgbClr val="990099"/>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1590" y="-13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587500-7DE5-4853-A2A6-94FAF4A391D6}" type="datetimeFigureOut">
              <a:rPr lang="en-US" smtClean="0"/>
              <a:pPr/>
              <a:t>10/13/2015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CA9150-325E-4B40-85A6-B80447EA391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CA9150-325E-4B40-85A6-B80447EA3917}"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94F2F5C2-FF6E-4E68-A3FF-D6B021E953CA}" type="slidenum">
              <a:rPr lang="en-US" smtClean="0"/>
              <a:pPr/>
              <a:t>‹#›</a:t>
            </a:fld>
            <a:endParaRPr lang="en-US"/>
          </a:p>
        </p:txBody>
      </p:sp>
    </p:spTree>
  </p:cSld>
  <p:clrMapOvr>
    <a:masterClrMapping/>
  </p:clrMapOvr>
  <p:transition spd="slow">
    <p:cover dir="u"/>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F2F5C2-FF6E-4E68-A3FF-D6B021E953CA}" type="slidenum">
              <a:rPr lang="en-US" smtClean="0"/>
              <a:pPr/>
              <a:t>‹#›</a:t>
            </a:fld>
            <a:endParaRPr lang="en-US"/>
          </a:p>
        </p:txBody>
      </p:sp>
    </p:spTree>
  </p:cSld>
  <p:clrMapOvr>
    <a:masterClrMapping/>
  </p:clrMapOvr>
  <p:transition spd="slow">
    <p:cover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F2F5C2-FF6E-4E68-A3FF-D6B021E953CA}" type="slidenum">
              <a:rPr lang="en-US" smtClean="0"/>
              <a:pPr/>
              <a:t>‹#›</a:t>
            </a:fld>
            <a:endParaRPr lang="en-US"/>
          </a:p>
        </p:txBody>
      </p:sp>
    </p:spTree>
  </p:cSld>
  <p:clrMapOvr>
    <a:masterClrMapping/>
  </p:clrMapOvr>
  <p:transition spd="slow">
    <p:cover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94F2F5C2-FF6E-4E68-A3FF-D6B021E953CA}" type="slidenum">
              <a:rPr lang="en-US" smtClean="0"/>
              <a:pPr/>
              <a:t>‹#›</a:t>
            </a:fld>
            <a:endParaRPr lang="en-US"/>
          </a:p>
        </p:txBody>
      </p:sp>
    </p:spTree>
  </p:cSld>
  <p:clrMapOvr>
    <a:masterClrMapping/>
  </p:clrMapOvr>
  <p:transition spd="slow">
    <p:cover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94F2F5C2-FF6E-4E68-A3FF-D6B021E953CA}"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masterClrMapping/>
  </p:clrMapOvr>
  <p:transition spd="slow">
    <p:cover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4F2F5C2-FF6E-4E68-A3FF-D6B021E953CA}" type="slidenum">
              <a:rPr lang="en-US" smtClean="0"/>
              <a:pPr/>
              <a:t>‹#›</a:t>
            </a:fld>
            <a:endParaRPr lang="en-US"/>
          </a:p>
        </p:txBody>
      </p:sp>
    </p:spTree>
  </p:cSld>
  <p:clrMapOvr>
    <a:masterClrMapping/>
  </p:clrMapOvr>
  <p:transition spd="slow">
    <p:cover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94F2F5C2-FF6E-4E68-A3FF-D6B021E953CA}"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slow">
    <p:cover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F2F5C2-FF6E-4E68-A3FF-D6B021E953CA}" type="slidenum">
              <a:rPr lang="en-US" smtClean="0"/>
              <a:pPr/>
              <a:t>‹#›</a:t>
            </a:fld>
            <a:endParaRPr lang="en-US"/>
          </a:p>
        </p:txBody>
      </p:sp>
    </p:spTree>
  </p:cSld>
  <p:clrMapOvr>
    <a:masterClrMapping/>
  </p:clrMapOvr>
  <p:transition spd="slow">
    <p:cover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F2F5C2-FF6E-4E68-A3FF-D6B021E953CA}" type="slidenum">
              <a:rPr lang="en-US" smtClean="0"/>
              <a:pPr/>
              <a:t>‹#›</a:t>
            </a:fld>
            <a:endParaRPr lang="en-US"/>
          </a:p>
        </p:txBody>
      </p:sp>
    </p:spTree>
  </p:cSld>
  <p:clrMapOvr>
    <a:masterClrMapping/>
  </p:clrMapOvr>
  <p:transition spd="slow">
    <p:cover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F2F5C2-FF6E-4E68-A3FF-D6B021E953CA}" type="slidenum">
              <a:rPr lang="en-US" smtClean="0"/>
              <a:pPr/>
              <a:t>‹#›</a:t>
            </a:fld>
            <a:endParaRPr lang="en-US"/>
          </a:p>
        </p:txBody>
      </p:sp>
    </p:spTree>
  </p:cSld>
  <p:clrMapOvr>
    <a:masterClrMapping/>
  </p:clrMapOvr>
  <p:transition spd="slow">
    <p:cover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66A5B98-3AFE-44C4-843E-7F6F517D18C4}" type="datetimeFigureOut">
              <a:rPr lang="en-US" smtClean="0"/>
              <a:pPr/>
              <a:t>10/13/2015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94F2F5C2-FF6E-4E68-A3FF-D6B021E953CA}"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spd="slow">
    <p:cover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66A5B98-3AFE-44C4-843E-7F6F517D18C4}" type="datetimeFigureOut">
              <a:rPr lang="en-US" smtClean="0"/>
              <a:pPr/>
              <a:t>10/13/2015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4F2F5C2-FF6E-4E68-A3FF-D6B021E953CA}"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cover dir="u"/>
  </p:transition>
  <p:timing>
    <p:tnLst>
      <p:par>
        <p:cTn id="1" dur="indefinite" restart="never" nodeType="tmRoot"/>
      </p:par>
    </p:tnLst>
  </p:timing>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E:\IMAGE\10.jpg"/>
          <p:cNvPicPr>
            <a:picLocks noChangeAspect="1" noChangeArrowheads="1"/>
          </p:cNvPicPr>
          <p:nvPr/>
        </p:nvPicPr>
        <p:blipFill>
          <a:blip r:embed="rId2" cstate="print"/>
          <a:srcRect t="10000"/>
          <a:stretch>
            <a:fillRect/>
          </a:stretch>
        </p:blipFill>
        <p:spPr bwMode="auto">
          <a:xfrm>
            <a:off x="0" y="0"/>
            <a:ext cx="9144000" cy="6172200"/>
          </a:xfrm>
          <a:prstGeom prst="rect">
            <a:avLst/>
          </a:prstGeom>
          <a:noFill/>
        </p:spPr>
      </p:pic>
      <p:sp>
        <p:nvSpPr>
          <p:cNvPr id="6" name="Rectangle 5"/>
          <p:cNvSpPr/>
          <p:nvPr/>
        </p:nvSpPr>
        <p:spPr>
          <a:xfrm>
            <a:off x="0" y="4648200"/>
            <a:ext cx="9144000" cy="2209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- 7</a:t>
            </a:r>
          </a:p>
        </p:txBody>
      </p:sp>
      <p:sp>
        <p:nvSpPr>
          <p:cNvPr id="8" name="Title 1"/>
          <p:cNvSpPr txBox="1">
            <a:spLocks/>
          </p:cNvSpPr>
          <p:nvPr/>
        </p:nvSpPr>
        <p:spPr>
          <a:xfrm>
            <a:off x="1676400" y="4800600"/>
            <a:ext cx="57912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TEACHINGS OF JESUS</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7</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28600" y="1981200"/>
            <a:ext cx="8610600" cy="4339650"/>
          </a:xfrm>
          <a:prstGeom prst="rect">
            <a:avLst/>
          </a:prstGeom>
          <a:noFill/>
        </p:spPr>
        <p:txBody>
          <a:bodyPr wrap="square" rtlCol="0">
            <a:spAutoFit/>
          </a:bodyPr>
          <a:lstStyle/>
          <a:p>
            <a:pPr marL="457200" indent="-457200" algn="just">
              <a:buAutoNum type="arabicPeriod" startAt="3"/>
            </a:pPr>
            <a:r>
              <a:rPr lang="en-US" sz="2300" dirty="0">
                <a:solidFill>
                  <a:srgbClr val="00B0F0"/>
                </a:solidFill>
                <a:latin typeface="Arial Narrow" pitchFamily="34" charset="0"/>
                <a:ea typeface="Tahoma" pitchFamily="34" charset="0"/>
                <a:cs typeface="Times New Roman" pitchFamily="18" charset="0"/>
              </a:rPr>
              <a:t>Preserve the freedom of mind: </a:t>
            </a:r>
            <a:r>
              <a:rPr lang="en-US" sz="2300" dirty="0">
                <a:latin typeface="Arial Narrow" pitchFamily="34" charset="0"/>
                <a:ea typeface="Tahoma" pitchFamily="34" charset="0"/>
                <a:cs typeface="Times New Roman" pitchFamily="18" charset="0"/>
              </a:rPr>
              <a:t>Conscience can work only in an atmosphere of freedom. We must try not to lose the freedom of conscience by one’s own selfishness and undue influence of other people. Then only, we will be able to act according to the prompting of the conscience.</a:t>
            </a:r>
          </a:p>
          <a:p>
            <a:pPr marL="457200" indent="-457200" algn="just">
              <a:buAutoNum type="arabicPeriod" startAt="3"/>
            </a:pPr>
            <a:r>
              <a:rPr lang="en-US" sz="2300" dirty="0">
                <a:solidFill>
                  <a:srgbClr val="00B0F0"/>
                </a:solidFill>
                <a:latin typeface="Arial Narrow" pitchFamily="34" charset="0"/>
                <a:ea typeface="Tahoma" pitchFamily="34" charset="0"/>
                <a:cs typeface="Times New Roman" pitchFamily="18" charset="0"/>
              </a:rPr>
              <a:t>Seek the assistance of the Holy Spirit: </a:t>
            </a:r>
            <a:r>
              <a:rPr lang="en-US" sz="2300" dirty="0">
                <a:latin typeface="Arial Narrow" pitchFamily="34" charset="0"/>
                <a:ea typeface="Tahoma" pitchFamily="34" charset="0"/>
                <a:cs typeface="Times New Roman" pitchFamily="18" charset="0"/>
              </a:rPr>
              <a:t>We need the power of the Holy spirit to discern good and evil, to choose the good and accordingly. The gifts of the Holy Spirit will help us here. Hence we have to pray to the Holy Spirit.</a:t>
            </a:r>
          </a:p>
          <a:p>
            <a:pPr indent="463550" algn="just"/>
            <a:r>
              <a:rPr lang="en-US" sz="2300" dirty="0">
                <a:latin typeface="Arial Narrow" pitchFamily="34" charset="0"/>
                <a:ea typeface="Tahoma" pitchFamily="34" charset="0"/>
                <a:cs typeface="Times New Roman" pitchFamily="18" charset="0"/>
              </a:rPr>
              <a:t>A </a:t>
            </a:r>
            <a:r>
              <a:rPr lang="en-US" sz="2300" dirty="0">
                <a:latin typeface="Arial Narrow" pitchFamily="34" charset="0"/>
                <a:ea typeface="Tahoma" pitchFamily="34" charset="0"/>
                <a:cs typeface="Times New Roman" pitchFamily="18" charset="0"/>
              </a:rPr>
              <a:t>conscience formed according to the Word of God and teachings of the Church will help us to grow in true discipleship of Christ. It we have formed the right conscience, we will be able to examine our conscience sincerely and regulate our lives accordingly. A good Christian conscience is the right means for the true Christian life in this world with different problems and difficulties.</a:t>
            </a:r>
          </a:p>
        </p:txBody>
      </p:sp>
      <p:pic>
        <p:nvPicPr>
          <p:cNvPr id="9219" name="Picture 3" descr="I:\CLASS 7\LESSON 14\IMAGE\11.jpg"/>
          <p:cNvPicPr>
            <a:picLocks noChangeAspect="1" noChangeArrowheads="1"/>
          </p:cNvPicPr>
          <p:nvPr/>
        </p:nvPicPr>
        <p:blipFill>
          <a:blip r:embed="rId2" cstate="print"/>
          <a:srcRect/>
          <a:stretch>
            <a:fillRect/>
          </a:stretch>
        </p:blipFill>
        <p:spPr bwMode="auto">
          <a:xfrm>
            <a:off x="4876800" y="0"/>
            <a:ext cx="3389489" cy="1906587"/>
          </a:xfrm>
          <a:prstGeom prst="rect">
            <a:avLst/>
          </a:prstGeom>
          <a:noFill/>
        </p:spPr>
      </p:pic>
      <p:pic>
        <p:nvPicPr>
          <p:cNvPr id="5" name="Picture 3" descr="I:\CLASS 7\LESSON 14\IMAGE\friends-2212559.png"/>
          <p:cNvPicPr>
            <a:picLocks noChangeAspect="1" noChangeArrowheads="1"/>
          </p:cNvPicPr>
          <p:nvPr/>
        </p:nvPicPr>
        <p:blipFill>
          <a:blip r:embed="rId3" cstate="print"/>
          <a:srcRect/>
          <a:stretch>
            <a:fillRect/>
          </a:stretch>
        </p:blipFill>
        <p:spPr bwMode="auto">
          <a:xfrm>
            <a:off x="762000" y="132800"/>
            <a:ext cx="3200400" cy="1924600"/>
          </a:xfrm>
          <a:prstGeom prst="rect">
            <a:avLst/>
          </a:prstGeom>
          <a:noFill/>
        </p:spPr>
      </p:pic>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10-Point Star 8"/>
          <p:cNvSpPr/>
          <p:nvPr/>
        </p:nvSpPr>
        <p:spPr>
          <a:xfrm>
            <a:off x="4114800" y="4800600"/>
            <a:ext cx="914400" cy="914400"/>
          </a:xfrm>
          <a:prstGeom prst="star10">
            <a:avLst>
              <a:gd name="adj" fmla="val 22280"/>
              <a:gd name="hf" fmla="val 105146"/>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32-Point Star 7"/>
          <p:cNvSpPr/>
          <p:nvPr/>
        </p:nvSpPr>
        <p:spPr>
          <a:xfrm>
            <a:off x="1905000" y="762000"/>
            <a:ext cx="5334000" cy="1752600"/>
          </a:xfrm>
          <a:prstGeom prst="star32">
            <a:avLst>
              <a:gd name="adj" fmla="val 26823"/>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laque 6"/>
          <p:cNvSpPr/>
          <p:nvPr/>
        </p:nvSpPr>
        <p:spPr>
          <a:xfrm>
            <a:off x="152400" y="1600200"/>
            <a:ext cx="8915400" cy="3657600"/>
          </a:xfrm>
          <a:prstGeom prst="plaque">
            <a:avLst>
              <a:gd name="adj" fmla="val 24895"/>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04800" y="1828800"/>
            <a:ext cx="8534400" cy="32004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914400" y="1981200"/>
            <a:ext cx="7315200" cy="838200"/>
          </a:xfrm>
        </p:spPr>
        <p:txBody>
          <a:bodyPr>
            <a:normAutofit/>
          </a:bodyPr>
          <a:lstStyle/>
          <a:p>
            <a:pPr algn="ctr"/>
            <a:r>
              <a:rPr lang="en-US" sz="3500" b="1" dirty="0">
                <a:solidFill>
                  <a:srgbClr val="00B0F0"/>
                </a:solidFill>
                <a:latin typeface="Cooper Std Black" pitchFamily="18" charset="0"/>
                <a:cs typeface="Times New Roman" pitchFamily="18" charset="0"/>
              </a:rPr>
              <a:t>Let us pray</a:t>
            </a:r>
          </a:p>
        </p:txBody>
      </p:sp>
      <p:sp>
        <p:nvSpPr>
          <p:cNvPr id="5" name="Content Placeholder 2"/>
          <p:cNvSpPr>
            <a:spLocks noGrp="1"/>
          </p:cNvSpPr>
          <p:nvPr>
            <p:ph idx="1"/>
          </p:nvPr>
        </p:nvSpPr>
        <p:spPr>
          <a:xfrm>
            <a:off x="457200" y="3048000"/>
            <a:ext cx="8229600" cy="1143000"/>
          </a:xfrm>
        </p:spPr>
        <p:txBody>
          <a:bodyPr>
            <a:noAutofit/>
          </a:bodyPr>
          <a:lstStyle/>
          <a:p>
            <a:pPr algn="ctr">
              <a:buNone/>
            </a:pPr>
            <a:r>
              <a:rPr lang="en-US" sz="3000" dirty="0">
                <a:solidFill>
                  <a:schemeClr val="tx1"/>
                </a:solidFill>
                <a:latin typeface="Arial Narrow" pitchFamily="34" charset="0"/>
                <a:cs typeface="Times New Roman" pitchFamily="18" charset="0"/>
              </a:rPr>
              <a:t>O God, who inspires us to avoid evil and do good through our conscience, help, us to live according to the voice of our conscience.</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2-Point Star 7"/>
          <p:cNvSpPr/>
          <p:nvPr/>
        </p:nvSpPr>
        <p:spPr>
          <a:xfrm>
            <a:off x="4114800" y="4419600"/>
            <a:ext cx="914400" cy="914400"/>
          </a:xfrm>
          <a:prstGeom prst="star3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laque 6"/>
          <p:cNvSpPr/>
          <p:nvPr/>
        </p:nvSpPr>
        <p:spPr>
          <a:xfrm>
            <a:off x="0" y="2514600"/>
            <a:ext cx="9144000" cy="2362200"/>
          </a:xfrm>
          <a:prstGeom prst="plaque">
            <a:avLst>
              <a:gd name="adj" fmla="val 50000"/>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6200" y="2514600"/>
            <a:ext cx="8991600" cy="2362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3200400"/>
            <a:ext cx="9144000" cy="838200"/>
          </a:xfrm>
        </p:spPr>
        <p:txBody>
          <a:bodyPr>
            <a:noAutofit/>
          </a:bodyPr>
          <a:lstStyle/>
          <a:p>
            <a:pPr algn="ctr"/>
            <a:r>
              <a:rPr lang="en-US" sz="3500" b="1" dirty="0">
                <a:solidFill>
                  <a:srgbClr val="006600"/>
                </a:solidFill>
                <a:latin typeface="Cooper Std Black" pitchFamily="18" charset="0"/>
                <a:cs typeface="Times New Roman" pitchFamily="18" charset="0"/>
              </a:rPr>
              <a:t>Let us read and narrate</a:t>
            </a:r>
          </a:p>
        </p:txBody>
      </p:sp>
      <p:sp>
        <p:nvSpPr>
          <p:cNvPr id="5" name="Content Placeholder 2"/>
          <p:cNvSpPr>
            <a:spLocks noGrp="1"/>
          </p:cNvSpPr>
          <p:nvPr>
            <p:ph idx="1"/>
          </p:nvPr>
        </p:nvSpPr>
        <p:spPr>
          <a:xfrm>
            <a:off x="228600" y="4038600"/>
            <a:ext cx="8686800" cy="533400"/>
          </a:xfrm>
        </p:spPr>
        <p:txBody>
          <a:bodyPr>
            <a:noAutofit/>
          </a:bodyPr>
          <a:lstStyle/>
          <a:p>
            <a:pPr algn="ctr">
              <a:buNone/>
            </a:pPr>
            <a:r>
              <a:rPr lang="en-US" sz="3000" dirty="0">
                <a:solidFill>
                  <a:schemeClr val="tx1"/>
                </a:solidFill>
                <a:latin typeface="Arial Narrow" pitchFamily="34" charset="0"/>
                <a:cs typeface="Times New Roman" pitchFamily="18" charset="0"/>
              </a:rPr>
              <a:t>Rom. 2:1-16</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que 5"/>
          <p:cNvSpPr/>
          <p:nvPr/>
        </p:nvSpPr>
        <p:spPr>
          <a:xfrm>
            <a:off x="76200" y="1371600"/>
            <a:ext cx="8991600" cy="4953000"/>
          </a:xfrm>
          <a:prstGeom prst="plaque">
            <a:avLst>
              <a:gd name="adj" fmla="val 22952"/>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228600" y="1600200"/>
            <a:ext cx="8686800" cy="44958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3048000"/>
            <a:ext cx="9144000" cy="838200"/>
          </a:xfrm>
        </p:spPr>
        <p:txBody>
          <a:bodyPr>
            <a:noAutofit/>
          </a:bodyPr>
          <a:lstStyle/>
          <a:p>
            <a:pPr algn="ctr"/>
            <a:r>
              <a:rPr lang="en-US" sz="3500" b="1" dirty="0">
                <a:solidFill>
                  <a:srgbClr val="FF00FF"/>
                </a:solidFill>
                <a:latin typeface="Cooper Std Black" pitchFamily="18" charset="0"/>
                <a:cs typeface="Times New Roman" pitchFamily="18" charset="0"/>
              </a:rPr>
              <a:t>WORD OF GOD FOR GUIDANCE</a:t>
            </a:r>
            <a:br>
              <a:rPr lang="en-US" sz="3500" b="1" dirty="0">
                <a:solidFill>
                  <a:srgbClr val="FF00FF"/>
                </a:solidFill>
                <a:latin typeface="Cooper Std Black" pitchFamily="18" charset="0"/>
                <a:cs typeface="Times New Roman" pitchFamily="18" charset="0"/>
              </a:rPr>
            </a:br>
            <a:endParaRPr lang="en-US" sz="3500" b="1"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685800" y="4038600"/>
            <a:ext cx="7696200" cy="914400"/>
          </a:xfrm>
        </p:spPr>
        <p:txBody>
          <a:bodyPr>
            <a:noAutofit/>
          </a:bodyPr>
          <a:lstStyle/>
          <a:p>
            <a:pPr algn="ctr">
              <a:buNone/>
            </a:pPr>
            <a:r>
              <a:rPr lang="en-US" sz="3000" dirty="0">
                <a:solidFill>
                  <a:schemeClr val="tx1"/>
                </a:solidFill>
                <a:latin typeface="Arial Narrow" pitchFamily="34" charset="0"/>
                <a:cs typeface="Times New Roman" pitchFamily="18" charset="0"/>
              </a:rPr>
              <a:t>“ They must be conscientious believers in the mystery of the faith” (1 Tim. 3:9).</a:t>
            </a:r>
          </a:p>
        </p:txBody>
      </p:sp>
      <p:sp>
        <p:nvSpPr>
          <p:cNvPr id="9" name="Curved Left Arrow 8"/>
          <p:cNvSpPr/>
          <p:nvPr/>
        </p:nvSpPr>
        <p:spPr>
          <a:xfrm>
            <a:off x="4572000" y="841248"/>
            <a:ext cx="731520" cy="1216152"/>
          </a:xfrm>
          <a:prstGeom prst="curvedLef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Right Arrow 9"/>
          <p:cNvSpPr/>
          <p:nvPr/>
        </p:nvSpPr>
        <p:spPr>
          <a:xfrm>
            <a:off x="3810000" y="841248"/>
            <a:ext cx="731520" cy="1216152"/>
          </a:xfrm>
          <a:prstGeom prst="curvedRightArrow">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que 7"/>
          <p:cNvSpPr/>
          <p:nvPr/>
        </p:nvSpPr>
        <p:spPr>
          <a:xfrm>
            <a:off x="76200" y="2209800"/>
            <a:ext cx="8991600" cy="2362200"/>
          </a:xfrm>
          <a:prstGeom prst="plaque">
            <a:avLst>
              <a:gd name="adj" fmla="val 50000"/>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81000" y="2209800"/>
            <a:ext cx="8382000" cy="2362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2362200"/>
            <a:ext cx="9144000" cy="838200"/>
          </a:xfrm>
        </p:spPr>
        <p:txBody>
          <a:bodyPr>
            <a:noAutofit/>
          </a:bodyPr>
          <a:lstStyle/>
          <a:p>
            <a:pPr algn="ctr"/>
            <a:r>
              <a:rPr lang="en-US" sz="3500" b="1" dirty="0">
                <a:solidFill>
                  <a:srgbClr val="00B0F0"/>
                </a:solidFill>
                <a:latin typeface="Cooper Std Black" pitchFamily="18" charset="0"/>
                <a:cs typeface="Times New Roman" pitchFamily="18" charset="0"/>
              </a:rPr>
              <a:t>LET US DO</a:t>
            </a:r>
            <a:r>
              <a:rPr lang="en-US" sz="3500" dirty="0">
                <a:solidFill>
                  <a:srgbClr val="00B0F0"/>
                </a:solidFill>
                <a:latin typeface="Cooper Std Black" pitchFamily="18" charset="0"/>
                <a:cs typeface="Times New Roman" pitchFamily="18" charset="0"/>
              </a:rPr>
              <a:t>:</a:t>
            </a:r>
          </a:p>
        </p:txBody>
      </p:sp>
      <p:sp>
        <p:nvSpPr>
          <p:cNvPr id="5" name="Content Placeholder 2"/>
          <p:cNvSpPr>
            <a:spLocks noGrp="1"/>
          </p:cNvSpPr>
          <p:nvPr>
            <p:ph idx="1"/>
          </p:nvPr>
        </p:nvSpPr>
        <p:spPr>
          <a:xfrm>
            <a:off x="685800" y="3200400"/>
            <a:ext cx="7696200" cy="914400"/>
          </a:xfrm>
        </p:spPr>
        <p:txBody>
          <a:bodyPr>
            <a:noAutofit/>
          </a:bodyPr>
          <a:lstStyle/>
          <a:p>
            <a:pPr algn="ctr">
              <a:buNone/>
            </a:pPr>
            <a:r>
              <a:rPr lang="en-US" sz="3000" dirty="0">
                <a:solidFill>
                  <a:schemeClr val="tx1"/>
                </a:solidFill>
                <a:latin typeface="Arial Narrow" pitchFamily="34" charset="0"/>
                <a:ea typeface="Cambria Math" pitchFamily="18" charset="0"/>
              </a:rPr>
              <a:t>Discuss with your friends on conscience and promptings of the conscience.</a:t>
            </a:r>
          </a:p>
        </p:txBody>
      </p:sp>
      <p:sp>
        <p:nvSpPr>
          <p:cNvPr id="9" name="Sun 8"/>
          <p:cNvSpPr/>
          <p:nvPr/>
        </p:nvSpPr>
        <p:spPr>
          <a:xfrm>
            <a:off x="4114800" y="4572000"/>
            <a:ext cx="914400" cy="914400"/>
          </a:xfrm>
          <a:prstGeom prst="sun">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que 5"/>
          <p:cNvSpPr/>
          <p:nvPr/>
        </p:nvSpPr>
        <p:spPr>
          <a:xfrm>
            <a:off x="0" y="2057400"/>
            <a:ext cx="9144000" cy="3657600"/>
          </a:xfrm>
          <a:prstGeom prst="plaque">
            <a:avLst>
              <a:gd name="adj" fmla="val 50000"/>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152400" y="2514600"/>
            <a:ext cx="8763000" cy="27432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FF"/>
              </a:solidFill>
            </a:endParaRPr>
          </a:p>
        </p:txBody>
      </p:sp>
      <p:sp>
        <p:nvSpPr>
          <p:cNvPr id="4" name="Title 1"/>
          <p:cNvSpPr>
            <a:spLocks noGrp="1"/>
          </p:cNvSpPr>
          <p:nvPr>
            <p:ph type="title"/>
          </p:nvPr>
        </p:nvSpPr>
        <p:spPr>
          <a:xfrm>
            <a:off x="0" y="2667000"/>
            <a:ext cx="9144000" cy="990600"/>
          </a:xfrm>
        </p:spPr>
        <p:txBody>
          <a:bodyPr>
            <a:noAutofit/>
          </a:bodyPr>
          <a:lstStyle/>
          <a:p>
            <a:pPr algn="ctr"/>
            <a:r>
              <a:rPr lang="en-US" sz="3500" b="1" dirty="0">
                <a:solidFill>
                  <a:srgbClr val="FF00FF"/>
                </a:solidFill>
                <a:latin typeface="Cooper Std Black" pitchFamily="18" charset="0"/>
                <a:cs typeface="Times New Roman" pitchFamily="18" charset="0"/>
              </a:rPr>
              <a:t>MY resolution</a:t>
            </a:r>
            <a:endParaRPr lang="en-US" sz="3500" dirty="0">
              <a:solidFill>
                <a:srgbClr val="FF00FF"/>
              </a:solidFill>
              <a:latin typeface="Cooper Std Black" pitchFamily="18" charset="0"/>
              <a:cs typeface="Times New Roman" pitchFamily="18" charset="0"/>
            </a:endParaRPr>
          </a:p>
        </p:txBody>
      </p:sp>
      <p:sp>
        <p:nvSpPr>
          <p:cNvPr id="5" name="Content Placeholder 2"/>
          <p:cNvSpPr>
            <a:spLocks noGrp="1"/>
          </p:cNvSpPr>
          <p:nvPr>
            <p:ph idx="1"/>
          </p:nvPr>
        </p:nvSpPr>
        <p:spPr>
          <a:xfrm>
            <a:off x="457200" y="3810000"/>
            <a:ext cx="8305800" cy="1295400"/>
          </a:xfrm>
        </p:spPr>
        <p:txBody>
          <a:bodyPr>
            <a:noAutofit/>
          </a:bodyPr>
          <a:lstStyle/>
          <a:p>
            <a:pPr algn="ctr">
              <a:buNone/>
            </a:pPr>
            <a:r>
              <a:rPr lang="en-US" sz="3000" dirty="0">
                <a:solidFill>
                  <a:schemeClr val="tx1"/>
                </a:solidFill>
                <a:latin typeface="Arial Narrow" pitchFamily="34" charset="0"/>
                <a:cs typeface="Times New Roman" pitchFamily="18" charset="0"/>
              </a:rPr>
              <a:t>I will listen to the voice of my conscience and act accordingly.</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219200"/>
            <a:ext cx="9144000" cy="838200"/>
          </a:xfrm>
        </p:spPr>
        <p:txBody>
          <a:bodyPr>
            <a:normAutofit/>
          </a:bodyPr>
          <a:lstStyle/>
          <a:p>
            <a:pPr algn="ctr"/>
            <a:r>
              <a:rPr lang="en-US" sz="3000" b="1" dirty="0">
                <a:solidFill>
                  <a:srgbClr val="002060"/>
                </a:solidFill>
                <a:latin typeface="Cooper Std Black" pitchFamily="18" charset="0"/>
                <a:cs typeface="Times New Roman" pitchFamily="18" charset="0"/>
              </a:rPr>
              <a:t>Find out the Answer</a:t>
            </a:r>
          </a:p>
        </p:txBody>
      </p:sp>
      <p:sp>
        <p:nvSpPr>
          <p:cNvPr id="5" name="Content Placeholder 2"/>
          <p:cNvSpPr>
            <a:spLocks noGrp="1"/>
          </p:cNvSpPr>
          <p:nvPr>
            <p:ph idx="1"/>
          </p:nvPr>
        </p:nvSpPr>
        <p:spPr>
          <a:xfrm>
            <a:off x="304800" y="2514600"/>
            <a:ext cx="8458200" cy="1447800"/>
          </a:xfrm>
        </p:spPr>
        <p:txBody>
          <a:bodyPr>
            <a:noAutofit/>
          </a:bodyPr>
          <a:lstStyle/>
          <a:p>
            <a:pPr marL="628650" indent="-628650" algn="just">
              <a:buNone/>
            </a:pPr>
            <a:r>
              <a:rPr lang="en-US" sz="3000" dirty="0">
                <a:solidFill>
                  <a:schemeClr val="tx1"/>
                </a:solidFill>
                <a:latin typeface="Arial Narrow" pitchFamily="34" charset="0"/>
                <a:cs typeface="Times New Roman" pitchFamily="18" charset="0"/>
              </a:rPr>
              <a:t>1.	What is conscience?</a:t>
            </a:r>
          </a:p>
          <a:p>
            <a:pPr marL="628650" indent="-628650" algn="just">
              <a:buNone/>
            </a:pPr>
            <a:r>
              <a:rPr lang="en-US" sz="3000" dirty="0">
                <a:solidFill>
                  <a:schemeClr val="tx1"/>
                </a:solidFill>
                <a:latin typeface="Arial Narrow" pitchFamily="34" charset="0"/>
                <a:cs typeface="Times New Roman" pitchFamily="18" charset="0"/>
              </a:rPr>
              <a:t>2.	What is the relationship between faith and conscience?</a:t>
            </a:r>
          </a:p>
          <a:p>
            <a:pPr marL="457200" indent="-457200" algn="just">
              <a:buNone/>
            </a:pPr>
            <a:r>
              <a:rPr lang="en-US" sz="3000" dirty="0">
                <a:solidFill>
                  <a:schemeClr val="tx1"/>
                </a:solidFill>
                <a:latin typeface="Arial Narrow" pitchFamily="34" charset="0"/>
                <a:cs typeface="Times New Roman" pitchFamily="18" charset="0"/>
              </a:rPr>
              <a:t>3.	  Why is it necessary that we must from conscience?</a:t>
            </a:r>
          </a:p>
          <a:p>
            <a:pPr marL="628650" indent="-628650" algn="just">
              <a:buNone/>
            </a:pPr>
            <a:r>
              <a:rPr lang="en-US" sz="3000" dirty="0">
                <a:solidFill>
                  <a:schemeClr val="tx1"/>
                </a:solidFill>
                <a:latin typeface="Arial Narrow" pitchFamily="34" charset="0"/>
                <a:cs typeface="Times New Roman" pitchFamily="18" charset="0"/>
              </a:rPr>
              <a:t>4.	What are the factors necessary to from Christian conscience?</a:t>
            </a:r>
          </a:p>
          <a:p>
            <a:pPr marL="625475" indent="-625475" algn="just">
              <a:buNone/>
            </a:pPr>
            <a:r>
              <a:rPr lang="en-US" sz="3000" dirty="0">
                <a:solidFill>
                  <a:schemeClr val="tx1"/>
                </a:solidFill>
                <a:latin typeface="Arial Narrow" pitchFamily="34" charset="0"/>
                <a:cs typeface="Times New Roman" pitchFamily="18" charset="0"/>
              </a:rPr>
              <a:t>5.	How does conscience help us?</a:t>
            </a:r>
          </a:p>
        </p:txBody>
      </p:sp>
      <p:grpSp>
        <p:nvGrpSpPr>
          <p:cNvPr id="2" name="Group 8"/>
          <p:cNvGrpSpPr/>
          <p:nvPr/>
        </p:nvGrpSpPr>
        <p:grpSpPr>
          <a:xfrm>
            <a:off x="0" y="1981200"/>
            <a:ext cx="9144000" cy="76200"/>
            <a:chOff x="0" y="1981200"/>
            <a:chExt cx="9144000" cy="76200"/>
          </a:xfrm>
          <a:solidFill>
            <a:srgbClr val="FFC000"/>
          </a:solidFill>
        </p:grpSpPr>
        <p:sp>
          <p:nvSpPr>
            <p:cNvPr id="7" name="Rectangle 6"/>
            <p:cNvSpPr/>
            <p:nvPr/>
          </p:nvSpPr>
          <p:spPr>
            <a:xfrm>
              <a:off x="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rot="10800000">
              <a:off x="457200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9"/>
          <p:cNvGrpSpPr/>
          <p:nvPr/>
        </p:nvGrpSpPr>
        <p:grpSpPr>
          <a:xfrm>
            <a:off x="0" y="6096000"/>
            <a:ext cx="9144000" cy="76200"/>
            <a:chOff x="0" y="1981200"/>
            <a:chExt cx="9144000" cy="76200"/>
          </a:xfrm>
          <a:solidFill>
            <a:srgbClr val="FFC000"/>
          </a:solidFill>
        </p:grpSpPr>
        <p:sp>
          <p:nvSpPr>
            <p:cNvPr id="11" name="Rectangle 10"/>
            <p:cNvSpPr/>
            <p:nvPr/>
          </p:nvSpPr>
          <p:spPr>
            <a:xfrm>
              <a:off x="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10800000">
              <a:off x="4572000" y="1981200"/>
              <a:ext cx="4572000" cy="76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p:cTn id="3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Algerian" pitchFamily="82"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spd="slow">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0"/>
            <a:ext cx="9144000" cy="369332"/>
          </a:xfrm>
          <a:prstGeom prst="rect">
            <a:avLst/>
          </a:prstGeom>
          <a:noFill/>
        </p:spPr>
        <p:txBody>
          <a:bodyPr wrap="square" rtlCol="0">
            <a:spAutoFit/>
          </a:bodyPr>
          <a:lstStyle/>
          <a:p>
            <a:endParaRPr lang="en-US" dirty="0"/>
          </a:p>
        </p:txBody>
      </p:sp>
      <p:sp>
        <p:nvSpPr>
          <p:cNvPr id="7" name="TextBox 6"/>
          <p:cNvSpPr txBox="1"/>
          <p:nvPr/>
        </p:nvSpPr>
        <p:spPr>
          <a:xfrm>
            <a:off x="0" y="507593"/>
            <a:ext cx="9144000" cy="1092607"/>
          </a:xfrm>
          <a:prstGeom prst="rect">
            <a:avLst/>
          </a:prstGeom>
          <a:noFill/>
        </p:spPr>
        <p:txBody>
          <a:bodyPr wrap="square" rtlCol="0">
            <a:spAutoFit/>
          </a:bodyPr>
          <a:lstStyle/>
          <a:p>
            <a:pPr algn="ctr"/>
            <a:r>
              <a:rPr lang="en-US" sz="3000" b="1" dirty="0">
                <a:latin typeface="Cooper Std Black" pitchFamily="18" charset="0"/>
                <a:ea typeface="Tahoma" pitchFamily="34" charset="0"/>
                <a:cs typeface="Times New Roman" pitchFamily="18" charset="0"/>
              </a:rPr>
              <a:t>Lesson 14</a:t>
            </a:r>
          </a:p>
          <a:p>
            <a:pPr algn="ctr"/>
            <a:r>
              <a:rPr lang="en-US" sz="3500" b="1" dirty="0">
                <a:solidFill>
                  <a:srgbClr val="FF0000"/>
                </a:solidFill>
                <a:latin typeface="Cooper Std Black" pitchFamily="18" charset="0"/>
                <a:ea typeface="Tahoma" pitchFamily="34" charset="0"/>
                <a:cs typeface="Times New Roman" pitchFamily="18" charset="0"/>
              </a:rPr>
              <a:t>FORMATION OF CONSCIENCE</a:t>
            </a:r>
            <a:endParaRPr lang="en-US" sz="3500" dirty="0"/>
          </a:p>
        </p:txBody>
      </p:sp>
      <p:pic>
        <p:nvPicPr>
          <p:cNvPr id="1026" name="Picture 2" descr="I:\CLASS 7\LESSON 14\IMAGE\1.jpg"/>
          <p:cNvPicPr>
            <a:picLocks noChangeAspect="1" noChangeArrowheads="1"/>
          </p:cNvPicPr>
          <p:nvPr/>
        </p:nvPicPr>
        <p:blipFill>
          <a:blip r:embed="rId3" cstate="print"/>
          <a:srcRect/>
          <a:stretch>
            <a:fillRect/>
          </a:stretch>
        </p:blipFill>
        <p:spPr bwMode="auto">
          <a:xfrm>
            <a:off x="228600" y="1600200"/>
            <a:ext cx="8610600" cy="5257800"/>
          </a:xfrm>
          <a:prstGeom prst="rect">
            <a:avLst/>
          </a:prstGeom>
          <a:noFill/>
        </p:spPr>
      </p:pic>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p:cTn id="13"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7">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4114800"/>
            <a:ext cx="8839200" cy="2400657"/>
          </a:xfrm>
          <a:prstGeom prst="rect">
            <a:avLst/>
          </a:prstGeom>
          <a:noFill/>
        </p:spPr>
        <p:txBody>
          <a:bodyPr wrap="square" rtlCol="0">
            <a:spAutoFit/>
          </a:bodyPr>
          <a:lstStyle/>
          <a:p>
            <a:pPr algn="just"/>
            <a:r>
              <a:rPr lang="en-US" sz="2500" dirty="0">
                <a:latin typeface="Arial Narrow" pitchFamily="34" charset="0"/>
                <a:ea typeface="Tahoma" pitchFamily="34" charset="0"/>
                <a:cs typeface="Times New Roman" pitchFamily="18" charset="0"/>
              </a:rPr>
              <a:t>	The Commandments which God gave in the Old </a:t>
            </a:r>
            <a:r>
              <a:rPr lang="en-US" sz="2500" dirty="0" err="1">
                <a:latin typeface="Arial Narrow" pitchFamily="34" charset="0"/>
                <a:ea typeface="Tahoma" pitchFamily="34" charset="0"/>
                <a:cs typeface="Times New Roman" pitchFamily="18" charset="0"/>
              </a:rPr>
              <a:t>Testment</a:t>
            </a:r>
            <a:r>
              <a:rPr lang="en-US" sz="2500" dirty="0">
                <a:latin typeface="Arial Narrow" pitchFamily="34" charset="0"/>
                <a:ea typeface="Tahoma" pitchFamily="34" charset="0"/>
                <a:cs typeface="Times New Roman" pitchFamily="18" charset="0"/>
              </a:rPr>
              <a:t> and the commandment of love which Jesus gave in the New Testament help man to lead a good life. </a:t>
            </a:r>
            <a:r>
              <a:rPr lang="en-US" sz="2500" dirty="0">
                <a:solidFill>
                  <a:srgbClr val="00B0F0"/>
                </a:solidFill>
                <a:latin typeface="Arial Narrow" pitchFamily="34" charset="0"/>
                <a:ea typeface="Tahoma" pitchFamily="34" charset="0"/>
                <a:cs typeface="Times New Roman" pitchFamily="18" charset="0"/>
              </a:rPr>
              <a:t>The essence of these commandments is to keep away from evil and do good. </a:t>
            </a:r>
            <a:r>
              <a:rPr lang="en-US" sz="2500" dirty="0">
                <a:latin typeface="Arial Narrow" pitchFamily="34" charset="0"/>
                <a:ea typeface="Tahoma" pitchFamily="34" charset="0"/>
                <a:cs typeface="Times New Roman" pitchFamily="18" charset="0"/>
              </a:rPr>
              <a:t>In spite of that, man falls a prey to evil when we commit sin, we are troubled and we repent of that. It is the divine power within each human being that helps to do this.</a:t>
            </a:r>
          </a:p>
        </p:txBody>
      </p:sp>
      <p:pic>
        <p:nvPicPr>
          <p:cNvPr id="2050" name="Picture 2" descr="I:\CLASS 7\LESSON 14\IMAGE\2.jpg"/>
          <p:cNvPicPr>
            <a:picLocks noChangeAspect="1" noChangeArrowheads="1"/>
          </p:cNvPicPr>
          <p:nvPr/>
        </p:nvPicPr>
        <p:blipFill>
          <a:blip r:embed="rId2" cstate="print"/>
          <a:srcRect/>
          <a:stretch>
            <a:fillRect/>
          </a:stretch>
        </p:blipFill>
        <p:spPr bwMode="auto">
          <a:xfrm>
            <a:off x="1032933" y="0"/>
            <a:ext cx="7044267" cy="3962400"/>
          </a:xfrm>
          <a:prstGeom prst="rect">
            <a:avLst/>
          </a:prstGeom>
          <a:noFill/>
        </p:spPr>
      </p:pic>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2362200"/>
            <a:ext cx="8839200" cy="4324261"/>
          </a:xfrm>
          <a:prstGeom prst="rect">
            <a:avLst/>
          </a:prstGeom>
          <a:noFill/>
        </p:spPr>
        <p:txBody>
          <a:bodyPr wrap="square" rtlCol="0">
            <a:spAutoFit/>
          </a:bodyPr>
          <a:lstStyle/>
          <a:p>
            <a:pPr algn="just"/>
            <a:r>
              <a:rPr lang="en-US" sz="2500" dirty="0">
                <a:latin typeface="Arial Narrow" pitchFamily="34" charset="0"/>
                <a:ea typeface="Tahoma" pitchFamily="34" charset="0"/>
                <a:cs typeface="Times New Roman" pitchFamily="18" charset="0"/>
              </a:rPr>
              <a:t>	By birth, each human being has an internal power. This inner power tells us what to do and what we should not. On each occasion, this eternal power persuades us to do good. </a:t>
            </a:r>
            <a:r>
              <a:rPr lang="en-US" sz="2500" dirty="0">
                <a:solidFill>
                  <a:srgbClr val="00B0F0"/>
                </a:solidFill>
                <a:latin typeface="Arial Narrow" pitchFamily="34" charset="0"/>
                <a:ea typeface="Tahoma" pitchFamily="34" charset="0"/>
                <a:cs typeface="Times New Roman" pitchFamily="18" charset="0"/>
              </a:rPr>
              <a:t>Conscience is the powerful interior voice that inspires a person with good and persuades him to act accordingly.</a:t>
            </a:r>
            <a:r>
              <a:rPr lang="en-US" sz="2500" dirty="0">
                <a:latin typeface="Arial Narrow" pitchFamily="34" charset="0"/>
                <a:ea typeface="Tahoma" pitchFamily="34" charset="0"/>
                <a:cs typeface="Times New Roman" pitchFamily="18" charset="0"/>
              </a:rPr>
              <a:t> Conscience is the voice of God. Though this voice comes from the interior of man, it is not human, it is divine.</a:t>
            </a:r>
          </a:p>
          <a:p>
            <a:pPr algn="just"/>
            <a:r>
              <a:rPr lang="en-US" sz="2500" dirty="0">
                <a:solidFill>
                  <a:srgbClr val="00B0F0"/>
                </a:solidFill>
                <a:latin typeface="Arial Narrow" pitchFamily="34" charset="0"/>
                <a:ea typeface="Tahoma" pitchFamily="34" charset="0"/>
                <a:cs typeface="Times New Roman" pitchFamily="18" charset="0"/>
              </a:rPr>
              <a:t>	</a:t>
            </a:r>
            <a:r>
              <a:rPr lang="en-US" sz="2500" dirty="0">
                <a:latin typeface="Arial Narrow" pitchFamily="34" charset="0"/>
                <a:ea typeface="Tahoma" pitchFamily="34" charset="0"/>
                <a:cs typeface="Times New Roman" pitchFamily="18" charset="0"/>
              </a:rPr>
              <a:t>Conscience tells us to give up evil and to accept goodness. If we heed to the voice of conscience from the heart, It will lead us to goodness. When we rebel against conscience, evil would grow in us. The Second Vatican council teaches us, referring to the conscience, that it is a law written by God in each man’s heart.</a:t>
            </a:r>
          </a:p>
        </p:txBody>
      </p:sp>
      <p:sp>
        <p:nvSpPr>
          <p:cNvPr id="8" name="TextBox 7"/>
          <p:cNvSpPr txBox="1"/>
          <p:nvPr/>
        </p:nvSpPr>
        <p:spPr>
          <a:xfrm>
            <a:off x="4572000" y="1143000"/>
            <a:ext cx="4572000" cy="630942"/>
          </a:xfrm>
          <a:prstGeom prst="rect">
            <a:avLst/>
          </a:prstGeom>
          <a:noFill/>
        </p:spPr>
        <p:txBody>
          <a:bodyPr wrap="square" rtlCol="0">
            <a:spAutoFit/>
          </a:bodyPr>
          <a:lstStyle/>
          <a:p>
            <a:pPr algn="ctr"/>
            <a:r>
              <a:rPr lang="en-US" sz="3500" b="1" dirty="0">
                <a:solidFill>
                  <a:srgbClr val="FF0000"/>
                </a:solidFill>
                <a:latin typeface="Cooper Std Black" pitchFamily="18" charset="0"/>
                <a:cs typeface="Times New Roman" pitchFamily="18" charset="0"/>
              </a:rPr>
              <a:t>CONSCIENCE</a:t>
            </a:r>
          </a:p>
        </p:txBody>
      </p:sp>
      <p:pic>
        <p:nvPicPr>
          <p:cNvPr id="3074" name="Picture 2" descr="I:\CLASS 7\LESSON 14\IMAGE\3.jpg"/>
          <p:cNvPicPr>
            <a:picLocks noChangeAspect="1" noChangeArrowheads="1"/>
          </p:cNvPicPr>
          <p:nvPr/>
        </p:nvPicPr>
        <p:blipFill>
          <a:blip r:embed="rId2" cstate="print"/>
          <a:srcRect/>
          <a:stretch>
            <a:fillRect/>
          </a:stretch>
        </p:blipFill>
        <p:spPr bwMode="auto">
          <a:xfrm>
            <a:off x="0" y="0"/>
            <a:ext cx="4572000" cy="2286000"/>
          </a:xfrm>
          <a:prstGeom prst="rect">
            <a:avLst/>
          </a:prstGeom>
          <a:noFill/>
        </p:spPr>
      </p:pic>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p:cTn id="1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6">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p:cTn id="19"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6">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228600" y="3150781"/>
            <a:ext cx="8610600" cy="3554819"/>
          </a:xfrm>
          <a:prstGeom prst="rect">
            <a:avLst/>
          </a:prstGeom>
          <a:noFill/>
        </p:spPr>
        <p:txBody>
          <a:bodyPr wrap="square" rtlCol="0">
            <a:spAutoFit/>
          </a:bodyPr>
          <a:lstStyle/>
          <a:p>
            <a:pPr algn="just"/>
            <a:r>
              <a:rPr lang="en-US" sz="2500" dirty="0">
                <a:latin typeface="Arial Narrow" pitchFamily="34" charset="0"/>
                <a:ea typeface="Tahoma" pitchFamily="34" charset="0"/>
                <a:cs typeface="Times New Roman" pitchFamily="18" charset="0"/>
              </a:rPr>
              <a:t>	</a:t>
            </a:r>
            <a:r>
              <a:rPr lang="en-US" sz="2500" dirty="0">
                <a:solidFill>
                  <a:srgbClr val="00B0F0"/>
                </a:solidFill>
                <a:latin typeface="Arial Narrow" pitchFamily="34" charset="0"/>
                <a:ea typeface="Tahoma" pitchFamily="34" charset="0"/>
                <a:cs typeface="Times New Roman" pitchFamily="18" charset="0"/>
              </a:rPr>
              <a:t>Man loves goodness and wishes to do good. He likes to have values like truth, Justice, sacrifice, love etc. the different expressions of goodness. He has the freedom to practice the too. The decision man takes in this freedom is known as the decision of the conscience.</a:t>
            </a:r>
          </a:p>
          <a:p>
            <a:pPr algn="just"/>
            <a:r>
              <a:rPr lang="en-US" sz="2500" dirty="0">
                <a:solidFill>
                  <a:srgbClr val="00B0F0"/>
                </a:solidFill>
                <a:latin typeface="Arial Narrow" pitchFamily="34" charset="0"/>
                <a:ea typeface="Tahoma" pitchFamily="34" charset="0"/>
                <a:cs typeface="Times New Roman" pitchFamily="18" charset="0"/>
              </a:rPr>
              <a:t>	</a:t>
            </a:r>
            <a:r>
              <a:rPr lang="en-US" sz="2500" dirty="0">
                <a:latin typeface="Arial Narrow" pitchFamily="34" charset="0"/>
                <a:ea typeface="Tahoma" pitchFamily="34" charset="0"/>
                <a:cs typeface="Times New Roman" pitchFamily="18" charset="0"/>
              </a:rPr>
              <a:t>We often see good people doing evil acts. The reason for is the influence of evil in man. The conflict between evil and good is ever present in man. St. Paul speaks of it: “ I can desire good but I cannot do it. I don’t do the good which I like, but do the evil which I don’t like” (Rom.7:18-19).</a:t>
            </a:r>
          </a:p>
        </p:txBody>
      </p:sp>
      <p:sp>
        <p:nvSpPr>
          <p:cNvPr id="7" name="TextBox 6"/>
          <p:cNvSpPr txBox="1"/>
          <p:nvPr/>
        </p:nvSpPr>
        <p:spPr>
          <a:xfrm>
            <a:off x="0" y="1143000"/>
            <a:ext cx="3657600" cy="1107996"/>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GOOD AND EVIL IN MAN</a:t>
            </a:r>
          </a:p>
        </p:txBody>
      </p:sp>
      <p:pic>
        <p:nvPicPr>
          <p:cNvPr id="4098" name="Picture 2" descr="I:\CLASS 7\LESSON 14\IMAGE\4.jpg"/>
          <p:cNvPicPr>
            <a:picLocks noChangeAspect="1" noChangeArrowheads="1"/>
          </p:cNvPicPr>
          <p:nvPr/>
        </p:nvPicPr>
        <p:blipFill>
          <a:blip r:embed="rId2" cstate="print"/>
          <a:srcRect/>
          <a:stretch>
            <a:fillRect/>
          </a:stretch>
        </p:blipFill>
        <p:spPr bwMode="auto">
          <a:xfrm>
            <a:off x="3657599" y="0"/>
            <a:ext cx="5486401" cy="3124200"/>
          </a:xfrm>
          <a:prstGeom prst="rect">
            <a:avLst/>
          </a:prstGeom>
          <a:noFill/>
        </p:spPr>
      </p:pic>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3535501"/>
            <a:ext cx="8610600" cy="3170099"/>
          </a:xfrm>
          <a:prstGeom prst="rect">
            <a:avLst/>
          </a:prstGeom>
          <a:noFill/>
        </p:spPr>
        <p:txBody>
          <a:bodyPr wrap="square" rtlCol="0">
            <a:spAutoFit/>
          </a:bodyPr>
          <a:lstStyle/>
          <a:p>
            <a:pPr algn="just"/>
            <a:r>
              <a:rPr lang="en-US" sz="2500" dirty="0">
                <a:latin typeface="Arial Narrow" pitchFamily="34" charset="0"/>
                <a:ea typeface="Tahoma" pitchFamily="34" charset="0"/>
                <a:cs typeface="Times New Roman" pitchFamily="18" charset="0"/>
              </a:rPr>
              <a:t>	In  the Old Testament, the word conscience is not usually used. In the Old Testament, conscience meant heart. It is the heart that inspires us to do good. But in the New Testament St. Paul teaches in detail about conscience He says that, those who have not accepted the commandments of God should act according to the voice of their conscience. They have not received any special law. At the same time they have naturally received the law in their heart. Their obedience to the conscience is equal to keeping the law.</a:t>
            </a:r>
          </a:p>
        </p:txBody>
      </p:sp>
      <p:sp>
        <p:nvSpPr>
          <p:cNvPr id="7" name="TextBox 6"/>
          <p:cNvSpPr txBox="1"/>
          <p:nvPr/>
        </p:nvSpPr>
        <p:spPr>
          <a:xfrm>
            <a:off x="0" y="218182"/>
            <a:ext cx="9144000" cy="600164"/>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CONSCIENCE IN THE HOLY BIBLE</a:t>
            </a:r>
          </a:p>
        </p:txBody>
      </p:sp>
      <p:pic>
        <p:nvPicPr>
          <p:cNvPr id="5122" name="Picture 2" descr="I:\CLASS 7\LESSON 14\IMAGE\5.jpg"/>
          <p:cNvPicPr>
            <a:picLocks noChangeAspect="1" noChangeArrowheads="1"/>
          </p:cNvPicPr>
          <p:nvPr/>
        </p:nvPicPr>
        <p:blipFill>
          <a:blip r:embed="rId2" cstate="print"/>
          <a:srcRect/>
          <a:stretch>
            <a:fillRect/>
          </a:stretch>
        </p:blipFill>
        <p:spPr bwMode="auto">
          <a:xfrm>
            <a:off x="2438400" y="1066800"/>
            <a:ext cx="4199467" cy="2362200"/>
          </a:xfrm>
          <a:prstGeom prst="rect">
            <a:avLst/>
          </a:prstGeom>
          <a:noFill/>
        </p:spPr>
      </p:pic>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3150781"/>
            <a:ext cx="8610600" cy="3554819"/>
          </a:xfrm>
          <a:prstGeom prst="rect">
            <a:avLst/>
          </a:prstGeom>
          <a:noFill/>
        </p:spPr>
        <p:txBody>
          <a:bodyPr wrap="square" rtlCol="0">
            <a:spAutoFit/>
          </a:bodyPr>
          <a:lstStyle/>
          <a:p>
            <a:pPr algn="just"/>
            <a:r>
              <a:rPr lang="en-US" sz="2500" dirty="0">
                <a:latin typeface="Arial Narrow" pitchFamily="34" charset="0"/>
                <a:ea typeface="Tahoma" pitchFamily="34" charset="0"/>
                <a:cs typeface="Times New Roman" pitchFamily="18" charset="0"/>
              </a:rPr>
              <a:t>	</a:t>
            </a:r>
            <a:r>
              <a:rPr lang="en-US" sz="2500" dirty="0">
                <a:solidFill>
                  <a:srgbClr val="00B0F0"/>
                </a:solidFill>
                <a:latin typeface="Arial Narrow" pitchFamily="34" charset="0"/>
                <a:ea typeface="Tahoma" pitchFamily="34" charset="0"/>
                <a:cs typeface="Times New Roman" pitchFamily="18" charset="0"/>
              </a:rPr>
              <a:t>For those who believe in Jesus, the faith itself is the basis for their conscience. Hence, the faithful will have to form their conscience according to the principles and teachings of their faith. The moral voice formed according to Christian faith is Christian conscience.</a:t>
            </a:r>
          </a:p>
          <a:p>
            <a:pPr algn="just"/>
            <a:r>
              <a:rPr lang="en-US" sz="2500" dirty="0">
                <a:latin typeface="Arial Narrow" pitchFamily="34" charset="0"/>
                <a:ea typeface="Tahoma" pitchFamily="34" charset="0"/>
                <a:cs typeface="Times New Roman" pitchFamily="18" charset="0"/>
              </a:rPr>
              <a:t> </a:t>
            </a:r>
            <a:r>
              <a:rPr lang="en-US" sz="2500" dirty="0">
                <a:latin typeface="Arial Narrow" pitchFamily="34" charset="0"/>
                <a:ea typeface="Tahoma" pitchFamily="34" charset="0"/>
                <a:cs typeface="Times New Roman" pitchFamily="18" charset="0"/>
              </a:rPr>
              <a:t>	The </a:t>
            </a:r>
            <a:r>
              <a:rPr lang="en-US" sz="2500" dirty="0">
                <a:latin typeface="Arial Narrow" pitchFamily="34" charset="0"/>
                <a:ea typeface="Tahoma" pitchFamily="34" charset="0"/>
                <a:cs typeface="Times New Roman" pitchFamily="18" charset="0"/>
              </a:rPr>
              <a:t>spirit of God permeates all men, Gods children. Hence we say the voice of conscience is the voice of God. But, for Christians who have received the Holy spirit through baptism and anointing, this spirit will specially help them in the decisions of their conscience. St. Paul teaches us. “ my conscience is inspired by the Holy spirit” (Rom. 9:1).</a:t>
            </a:r>
          </a:p>
        </p:txBody>
      </p:sp>
      <p:sp>
        <p:nvSpPr>
          <p:cNvPr id="7" name="TextBox 6"/>
          <p:cNvSpPr txBox="1"/>
          <p:nvPr/>
        </p:nvSpPr>
        <p:spPr>
          <a:xfrm>
            <a:off x="0" y="218182"/>
            <a:ext cx="9144000" cy="600164"/>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CONSCIENCE AND FAITH</a:t>
            </a:r>
          </a:p>
        </p:txBody>
      </p:sp>
      <p:pic>
        <p:nvPicPr>
          <p:cNvPr id="6146" name="Picture 2" descr="I:\CLASS 7\LESSON 14\IMAGE\6.jpg"/>
          <p:cNvPicPr>
            <a:picLocks noChangeAspect="1" noChangeArrowheads="1"/>
          </p:cNvPicPr>
          <p:nvPr/>
        </p:nvPicPr>
        <p:blipFill>
          <a:blip r:embed="rId2" cstate="print"/>
          <a:srcRect/>
          <a:stretch>
            <a:fillRect/>
          </a:stretch>
        </p:blipFill>
        <p:spPr bwMode="auto">
          <a:xfrm>
            <a:off x="2819400" y="1066800"/>
            <a:ext cx="3522134" cy="1981200"/>
          </a:xfrm>
          <a:prstGeom prst="rect">
            <a:avLst/>
          </a:prstGeom>
          <a:noFill/>
        </p:spPr>
      </p:pic>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CLASS 7\LESSON 14\IMAGE\7.jpg"/>
          <p:cNvPicPr>
            <a:picLocks noChangeAspect="1" noChangeArrowheads="1"/>
          </p:cNvPicPr>
          <p:nvPr/>
        </p:nvPicPr>
        <p:blipFill>
          <a:blip r:embed="rId2" cstate="print"/>
          <a:srcRect/>
          <a:stretch>
            <a:fillRect/>
          </a:stretch>
        </p:blipFill>
        <p:spPr bwMode="auto">
          <a:xfrm>
            <a:off x="0" y="0"/>
            <a:ext cx="4572000" cy="2514600"/>
          </a:xfrm>
          <a:prstGeom prst="rect">
            <a:avLst/>
          </a:prstGeom>
          <a:noFill/>
        </p:spPr>
      </p:pic>
      <p:sp>
        <p:nvSpPr>
          <p:cNvPr id="4" name="TextBox 3"/>
          <p:cNvSpPr txBox="1"/>
          <p:nvPr/>
        </p:nvSpPr>
        <p:spPr>
          <a:xfrm>
            <a:off x="228600" y="2667000"/>
            <a:ext cx="8610600" cy="3985706"/>
          </a:xfrm>
          <a:prstGeom prst="rect">
            <a:avLst/>
          </a:prstGeom>
          <a:noFill/>
        </p:spPr>
        <p:txBody>
          <a:bodyPr wrap="square" rtlCol="0">
            <a:spAutoFit/>
          </a:bodyPr>
          <a:lstStyle/>
          <a:p>
            <a:pPr algn="just"/>
            <a:r>
              <a:rPr lang="en-US" sz="2300" dirty="0">
                <a:latin typeface="Arial Narrow" pitchFamily="34" charset="0"/>
                <a:ea typeface="Tahoma" pitchFamily="34" charset="0"/>
                <a:cs typeface="Times New Roman" pitchFamily="18" charset="0"/>
              </a:rPr>
              <a:t>	Good conscience helps man, who does evil in spite of his desire to do good, to lead a life in goodness. Formation of good conscience is necessary for true Christian life.</a:t>
            </a:r>
            <a:r>
              <a:rPr lang="en-US" sz="2300" dirty="0">
                <a:solidFill>
                  <a:srgbClr val="00B0F0"/>
                </a:solidFill>
                <a:latin typeface="Arial Narrow" pitchFamily="34" charset="0"/>
                <a:ea typeface="Tahoma" pitchFamily="34" charset="0"/>
                <a:cs typeface="Times New Roman" pitchFamily="18" charset="0"/>
              </a:rPr>
              <a:t> The first thing in the formation of Good conscience is to discern what is good and what is evil.</a:t>
            </a:r>
            <a:r>
              <a:rPr lang="en-US" sz="2300" dirty="0">
                <a:latin typeface="Arial Narrow" pitchFamily="34" charset="0"/>
                <a:ea typeface="Tahoma" pitchFamily="34" charset="0"/>
                <a:cs typeface="Times New Roman" pitchFamily="18" charset="0"/>
              </a:rPr>
              <a:t> It is necessary to training for this discernment. For us Christians, the Word of God and the teachings of the Church will help us to get this knowledge</a:t>
            </a:r>
            <a:r>
              <a:rPr lang="en-US" sz="2300" dirty="0">
                <a:latin typeface="Arial Narrow" pitchFamily="34" charset="0"/>
                <a:ea typeface="Tahoma" pitchFamily="34" charset="0"/>
                <a:cs typeface="Times New Roman" pitchFamily="18" charset="0"/>
              </a:rPr>
              <a:t>.</a:t>
            </a:r>
            <a:endParaRPr lang="en-US" sz="2300" dirty="0">
              <a:solidFill>
                <a:srgbClr val="00B0F0"/>
              </a:solidFill>
              <a:latin typeface="Arial Narrow" pitchFamily="34" charset="0"/>
              <a:ea typeface="Tahoma" pitchFamily="34" charset="0"/>
              <a:cs typeface="Times New Roman" pitchFamily="18" charset="0"/>
            </a:endParaRPr>
          </a:p>
          <a:p>
            <a:pPr algn="just"/>
            <a:r>
              <a:rPr lang="en-US" sz="2300" dirty="0">
                <a:solidFill>
                  <a:srgbClr val="00B0F0"/>
                </a:solidFill>
                <a:latin typeface="Arial Narrow" pitchFamily="34" charset="0"/>
                <a:ea typeface="Tahoma" pitchFamily="34" charset="0"/>
                <a:cs typeface="Times New Roman" pitchFamily="18" charset="0"/>
              </a:rPr>
              <a:t>	The second this is the training of the mind to take decisions giving up evil and accepting the good.</a:t>
            </a:r>
            <a:r>
              <a:rPr lang="en-US" sz="2300" dirty="0">
                <a:latin typeface="Arial Narrow" pitchFamily="34" charset="0"/>
                <a:ea typeface="Tahoma" pitchFamily="34" charset="0"/>
                <a:cs typeface="Times New Roman" pitchFamily="18" charset="0"/>
              </a:rPr>
              <a:t> This training gives the mind the power and maturity to face challenges of living in goodness and to remain faithful to it. It also gives the attitude to do good and love God and our brethren. These are the important factors in the formation of conscience.</a:t>
            </a:r>
            <a:endParaRPr lang="en-US" sz="2300" dirty="0">
              <a:solidFill>
                <a:srgbClr val="00B0F0"/>
              </a:solidFill>
              <a:latin typeface="Arial Narrow" pitchFamily="34" charset="0"/>
              <a:ea typeface="Tahoma" pitchFamily="34" charset="0"/>
              <a:cs typeface="Times New Roman" pitchFamily="18" charset="0"/>
            </a:endParaRPr>
          </a:p>
        </p:txBody>
      </p:sp>
      <p:sp>
        <p:nvSpPr>
          <p:cNvPr id="7" name="TextBox 6"/>
          <p:cNvSpPr txBox="1"/>
          <p:nvPr/>
        </p:nvSpPr>
        <p:spPr>
          <a:xfrm>
            <a:off x="4572000" y="533400"/>
            <a:ext cx="4572000" cy="1107996"/>
          </a:xfrm>
          <a:prstGeom prst="rect">
            <a:avLst/>
          </a:prstGeom>
          <a:noFill/>
        </p:spPr>
        <p:txBody>
          <a:bodyPr wrap="square" rtlCol="0">
            <a:spAutoFit/>
          </a:bodyPr>
          <a:lstStyle/>
          <a:p>
            <a:pPr algn="ctr"/>
            <a:r>
              <a:rPr lang="en-US" sz="3300" b="1" dirty="0">
                <a:solidFill>
                  <a:srgbClr val="FF0000"/>
                </a:solidFill>
                <a:latin typeface="Cooper Std Black" pitchFamily="18" charset="0"/>
                <a:cs typeface="Times New Roman" pitchFamily="18" charset="0"/>
              </a:rPr>
              <a:t>FORMATION OF CONSCIENCE</a:t>
            </a:r>
          </a:p>
        </p:txBody>
      </p: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1611898"/>
            <a:ext cx="8610600" cy="4708981"/>
          </a:xfrm>
          <a:prstGeom prst="rect">
            <a:avLst/>
          </a:prstGeom>
          <a:noFill/>
        </p:spPr>
        <p:txBody>
          <a:bodyPr wrap="square" rtlCol="0">
            <a:spAutoFit/>
          </a:bodyPr>
          <a:lstStyle/>
          <a:p>
            <a:pPr algn="just"/>
            <a:r>
              <a:rPr lang="en-US" sz="2500" dirty="0">
                <a:latin typeface="Arial Narrow" pitchFamily="34" charset="0"/>
                <a:ea typeface="Tahoma" pitchFamily="34" charset="0"/>
                <a:cs typeface="Times New Roman" pitchFamily="18" charset="0"/>
              </a:rPr>
              <a:t>	Christian </a:t>
            </a:r>
            <a:r>
              <a:rPr lang="en-US" sz="2500" dirty="0">
                <a:latin typeface="Arial Narrow" pitchFamily="34" charset="0"/>
                <a:ea typeface="Tahoma" pitchFamily="34" charset="0"/>
                <a:cs typeface="Times New Roman" pitchFamily="18" charset="0"/>
              </a:rPr>
              <a:t>conscience is that conscience which is formed according to the Word of God and the teachings of the Church. If we have not formed a good conscience, our decisions may not be right. Hence, we must take care to form a Christian conscience. The following factors will help us in this:</a:t>
            </a:r>
          </a:p>
          <a:p>
            <a:pPr marL="457200" indent="-457200" algn="just">
              <a:buAutoNum type="arabicPeriod"/>
            </a:pPr>
            <a:r>
              <a:rPr lang="en-US" sz="2500" dirty="0">
                <a:solidFill>
                  <a:srgbClr val="00B0F0"/>
                </a:solidFill>
                <a:latin typeface="Arial Narrow" pitchFamily="34" charset="0"/>
                <a:ea typeface="Tahoma" pitchFamily="34" charset="0"/>
                <a:cs typeface="Times New Roman" pitchFamily="18" charset="0"/>
              </a:rPr>
              <a:t>Get proper knowledge: </a:t>
            </a:r>
            <a:r>
              <a:rPr lang="en-US" sz="2500" dirty="0">
                <a:latin typeface="Arial Narrow" pitchFamily="34" charset="0"/>
                <a:ea typeface="Tahoma" pitchFamily="34" charset="0"/>
                <a:cs typeface="Times New Roman" pitchFamily="18" charset="0"/>
              </a:rPr>
              <a:t>We must gain knowledge and training in human and Christian values. Thus we get knowledge to evaluate good and evil in all circumstances.</a:t>
            </a:r>
          </a:p>
          <a:p>
            <a:pPr marL="457200" indent="-457200" algn="just">
              <a:buAutoNum type="arabicPeriod"/>
            </a:pPr>
            <a:r>
              <a:rPr lang="en-US" sz="2500" dirty="0">
                <a:solidFill>
                  <a:srgbClr val="00B0F0"/>
                </a:solidFill>
                <a:latin typeface="Arial Narrow" pitchFamily="34" charset="0"/>
                <a:ea typeface="Tahoma" pitchFamily="34" charset="0"/>
                <a:cs typeface="Times New Roman" pitchFamily="18" charset="0"/>
              </a:rPr>
              <a:t>Clear the doubts: </a:t>
            </a:r>
            <a:r>
              <a:rPr lang="en-US" sz="2500" dirty="0">
                <a:latin typeface="Arial Narrow" pitchFamily="34" charset="0"/>
                <a:ea typeface="Tahoma" pitchFamily="34" charset="0"/>
                <a:cs typeface="Times New Roman" pitchFamily="18" charset="0"/>
              </a:rPr>
              <a:t>Decisions should be taken in the light of the right  knowledge of good and evil. If we have any doubts, either read good book or consult people with knowledge and discretion. Then we will be able to take proper decisions.</a:t>
            </a:r>
            <a:endParaRPr lang="en-US" sz="2500" dirty="0">
              <a:solidFill>
                <a:srgbClr val="00B0F0"/>
              </a:solidFill>
              <a:latin typeface="Arial Narrow" pitchFamily="34" charset="0"/>
              <a:ea typeface="Tahoma" pitchFamily="34" charset="0"/>
              <a:cs typeface="Times New Roman" pitchFamily="18" charset="0"/>
            </a:endParaRPr>
          </a:p>
        </p:txBody>
      </p:sp>
      <p:sp>
        <p:nvSpPr>
          <p:cNvPr id="7" name="TextBox 6"/>
          <p:cNvSpPr txBox="1"/>
          <p:nvPr/>
        </p:nvSpPr>
        <p:spPr>
          <a:xfrm>
            <a:off x="1828800" y="122872"/>
            <a:ext cx="5410200" cy="1477328"/>
          </a:xfrm>
          <a:prstGeom prst="rect">
            <a:avLst/>
          </a:prstGeom>
          <a:noFill/>
        </p:spPr>
        <p:txBody>
          <a:bodyPr wrap="square" rtlCol="0">
            <a:spAutoFit/>
          </a:bodyPr>
          <a:lstStyle/>
          <a:p>
            <a:pPr algn="ctr"/>
            <a:r>
              <a:rPr lang="en-US" sz="3000" b="1" dirty="0">
                <a:solidFill>
                  <a:srgbClr val="FF0000"/>
                </a:solidFill>
                <a:latin typeface="Cooper Std Black" pitchFamily="18" charset="0"/>
                <a:cs typeface="Times New Roman" pitchFamily="18" charset="0"/>
              </a:rPr>
              <a:t>FORMATION OF CHRISTIAN CONSCIENCE</a:t>
            </a:r>
          </a:p>
        </p:txBody>
      </p:sp>
      <p:pic>
        <p:nvPicPr>
          <p:cNvPr id="8194" name="Picture 2" descr="I:\CLASS 7\LESSON 14\IMAGE\8.jpg"/>
          <p:cNvPicPr>
            <a:picLocks noChangeAspect="1" noChangeArrowheads="1"/>
          </p:cNvPicPr>
          <p:nvPr/>
        </p:nvPicPr>
        <p:blipFill>
          <a:blip r:embed="rId2" cstate="print"/>
          <a:srcRect/>
          <a:stretch>
            <a:fillRect/>
          </a:stretch>
        </p:blipFill>
        <p:spPr bwMode="auto">
          <a:xfrm>
            <a:off x="0" y="0"/>
            <a:ext cx="2743200" cy="1524000"/>
          </a:xfrm>
          <a:prstGeom prst="rect">
            <a:avLst/>
          </a:prstGeom>
          <a:noFill/>
        </p:spPr>
      </p:pic>
      <p:pic>
        <p:nvPicPr>
          <p:cNvPr id="8195" name="Picture 3" descr="I:\CLASS 7\LESSON 14\IMAGE\9.jpg"/>
          <p:cNvPicPr>
            <a:picLocks noChangeAspect="1" noChangeArrowheads="1"/>
          </p:cNvPicPr>
          <p:nvPr/>
        </p:nvPicPr>
        <p:blipFill>
          <a:blip r:embed="rId3" cstate="print"/>
          <a:srcRect/>
          <a:stretch>
            <a:fillRect/>
          </a:stretch>
        </p:blipFill>
        <p:spPr bwMode="auto">
          <a:xfrm>
            <a:off x="6400800" y="0"/>
            <a:ext cx="2743201" cy="1524000"/>
          </a:xfrm>
          <a:prstGeom prst="rect">
            <a:avLst/>
          </a:prstGeom>
          <a:noFill/>
        </p:spPr>
      </p:pic>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p:cTn id="25"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4">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2685</TotalTime>
  <Words>324</Words>
  <Application>Microsoft Office PowerPoint</Application>
  <PresentationFormat>On-screen Show (4:3)</PresentationFormat>
  <Paragraphs>46</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CATECHETICAL TEXTBOOK SERIES OF THE SYRO - MALABAR CHURCH</vt:lpstr>
      <vt:lpstr>Slide 2</vt:lpstr>
      <vt:lpstr>Slide 3</vt:lpstr>
      <vt:lpstr>Slide 4</vt:lpstr>
      <vt:lpstr>Slide 5</vt:lpstr>
      <vt:lpstr>Slide 6</vt:lpstr>
      <vt:lpstr>Slide 7</vt:lpstr>
      <vt:lpstr>Slide 8</vt:lpstr>
      <vt:lpstr>Slide 9</vt:lpstr>
      <vt:lpstr>Slide 10</vt:lpstr>
      <vt:lpstr>Let us pray</vt:lpstr>
      <vt:lpstr>Let us read and narrate</vt:lpstr>
      <vt:lpstr>WORD OF GOD FOR GUIDANCE </vt:lpstr>
      <vt:lpstr>LET US DO:</vt:lpstr>
      <vt:lpstr>MY resolution</vt:lpstr>
      <vt:lpstr>Find out the Answer</vt:lpstr>
      <vt:lpstr>Slide 17</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Aleena</dc:creator>
  <cp:lastModifiedBy>Administrator</cp:lastModifiedBy>
  <cp:revision>389</cp:revision>
  <dcterms:created xsi:type="dcterms:W3CDTF">2015-04-07T14:28:04Z</dcterms:created>
  <dcterms:modified xsi:type="dcterms:W3CDTF">2015-10-13T06:04:42Z</dcterms:modified>
</cp:coreProperties>
</file>